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2" r:id="rId2"/>
    <p:sldId id="293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D54F1-195F-47FD-9B3C-B67D81FFF0FD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E80D3-E290-4251-B59A-4C930A71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E80D3-E290-4251-B59A-4C930A7156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BA69-99FD-48BD-98F4-6BD1838056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6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BA69-99FD-48BD-98F4-6BD1838056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53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0BA69-99FD-48BD-98F4-6BD18380566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4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2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21718" r="32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bject 5"/>
          <p:cNvSpPr/>
          <p:nvPr userDrawn="1"/>
        </p:nvSpPr>
        <p:spPr>
          <a:xfrm>
            <a:off x="0" y="2480990"/>
            <a:ext cx="228600" cy="1005840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0" y="914400"/>
                </a:moveTo>
                <a:lnTo>
                  <a:pt x="228600" y="914400"/>
                </a:lnTo>
                <a:lnTo>
                  <a:pt x="228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205523"/>
            <a:ext cx="6343651" cy="1620244"/>
          </a:xfrm>
        </p:spPr>
        <p:txBody>
          <a:bodyPr anchor="ctr" anchorCtr="0">
            <a:normAutofit/>
          </a:bodyPr>
          <a:lstStyle>
            <a:lvl1pPr algn="l">
              <a:lnSpc>
                <a:spcPct val="88000"/>
              </a:lnSpc>
              <a:defRPr kumimoji="0" lang="en-US" sz="4000" b="0" i="0" u="none" strike="noStrike" kern="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Presentation Template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81000" y="4038602"/>
            <a:ext cx="6343651" cy="421341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1600" b="0" kern="1200" dirty="0">
                <a:solidFill>
                  <a:schemeClr val="accent6"/>
                </a:solidFill>
                <a:latin typeface="Arial"/>
                <a:ea typeface="+mn-ea"/>
                <a:cs typeface="Arial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1" y="4548842"/>
            <a:ext cx="2520591" cy="5177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5638801"/>
            <a:ext cx="6343651" cy="1118709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0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1092" y="1615893"/>
            <a:ext cx="987552" cy="740664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509441" y="1597422"/>
            <a:ext cx="3316561" cy="759137"/>
          </a:xfrm>
        </p:spPr>
        <p:txBody>
          <a:bodyPr anchor="ctr" anchorCtr="0"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462243" y="2922936"/>
            <a:ext cx="987552" cy="740664"/>
          </a:xfrm>
          <a:solidFill>
            <a:schemeClr val="accent2"/>
          </a:solidFill>
        </p:spPr>
        <p:txBody>
          <a:bodyPr anchor="ctr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62243" y="4231129"/>
            <a:ext cx="987552" cy="740664"/>
          </a:xfrm>
          <a:solidFill>
            <a:schemeClr val="accent3"/>
          </a:solidFill>
        </p:spPr>
        <p:txBody>
          <a:bodyPr anchor="ctr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844863" y="1597421"/>
            <a:ext cx="987552" cy="740664"/>
          </a:xfrm>
          <a:solidFill>
            <a:schemeClr val="accent4"/>
          </a:solidFill>
        </p:spPr>
        <p:txBody>
          <a:bodyPr anchor="ctr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844863" y="2924087"/>
            <a:ext cx="987552" cy="740664"/>
          </a:xfrm>
          <a:solidFill>
            <a:schemeClr val="accent5"/>
          </a:solidFill>
        </p:spPr>
        <p:txBody>
          <a:bodyPr anchor="ctr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844863" y="4228399"/>
            <a:ext cx="987552" cy="740664"/>
          </a:xfrm>
          <a:solidFill>
            <a:schemeClr val="accent6"/>
          </a:solidFill>
        </p:spPr>
        <p:txBody>
          <a:bodyPr anchor="ctr" anchorCtr="0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527165" y="2920207"/>
            <a:ext cx="3316561" cy="759137"/>
          </a:xfrm>
        </p:spPr>
        <p:txBody>
          <a:bodyPr anchor="ctr" anchorCtr="0"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527165" y="4229765"/>
            <a:ext cx="3316561" cy="759137"/>
          </a:xfrm>
        </p:spPr>
        <p:txBody>
          <a:bodyPr anchor="ctr" anchorCtr="0"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910416" y="1578950"/>
            <a:ext cx="3316561" cy="759137"/>
          </a:xfrm>
        </p:spPr>
        <p:txBody>
          <a:bodyPr anchor="ctr" anchorCtr="0"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6910417" y="2901735"/>
            <a:ext cx="3316561" cy="759137"/>
          </a:xfrm>
        </p:spPr>
        <p:txBody>
          <a:bodyPr anchor="ctr" anchorCtr="0"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6910417" y="4211293"/>
            <a:ext cx="3316561" cy="759137"/>
          </a:xfrm>
        </p:spPr>
        <p:txBody>
          <a:bodyPr anchor="ctr" anchorCtr="0"/>
          <a:lstStyle>
            <a:lvl1pPr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4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01" y="3353538"/>
            <a:ext cx="9808643" cy="59412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1800" b="0" kern="1200" cap="all" baseline="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98099" y="1612241"/>
            <a:ext cx="9808644" cy="1800519"/>
          </a:xfrm>
        </p:spPr>
        <p:txBody>
          <a:bodyPr anchor="b" anchorCtr="0">
            <a:normAutofit/>
          </a:bodyPr>
          <a:lstStyle>
            <a:lvl1pPr algn="l">
              <a:lnSpc>
                <a:spcPct val="83000"/>
              </a:lnSpc>
              <a:defRPr kumimoji="0" lang="en-US" sz="4000" b="0" i="0" u="none" strike="noStrike" kern="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object 3"/>
          <p:cNvSpPr/>
          <p:nvPr userDrawn="1"/>
        </p:nvSpPr>
        <p:spPr>
          <a:xfrm>
            <a:off x="0" y="2746080"/>
            <a:ext cx="228600" cy="685801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0" y="914400"/>
                </a:moveTo>
                <a:lnTo>
                  <a:pt x="228600" y="914400"/>
                </a:lnTo>
                <a:lnTo>
                  <a:pt x="228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D91E49"/>
          </a:solidFill>
        </p:spPr>
        <p:txBody>
          <a:bodyPr wrap="square" lIns="0" tIns="0" rIns="0" bIns="0" rtlCol="0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440" y="6037810"/>
            <a:ext cx="1283960" cy="2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>
                <a:solidFill>
                  <a:srgbClr val="4C4D4F"/>
                </a:solidFill>
              </a:rPr>
              <a:pPr/>
              <a:t>‹#›</a:t>
            </a:fld>
            <a:endParaRPr>
              <a:solidFill>
                <a:srgbClr val="4C4D4F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58775" y="1371600"/>
            <a:ext cx="2501384" cy="4413250"/>
          </a:xfrm>
        </p:spPr>
        <p:txBody>
          <a:bodyPr/>
          <a:lstStyle>
            <a:lvl1pPr>
              <a:defRPr lang="en-US" sz="14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Header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164588" y="1371600"/>
            <a:ext cx="2501384" cy="4413250"/>
          </a:xfrm>
        </p:spPr>
        <p:txBody>
          <a:bodyPr/>
          <a:lstStyle>
            <a:lvl1pPr>
              <a:defRPr lang="en-US" sz="14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Header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5970403" y="1371600"/>
            <a:ext cx="2501384" cy="4413250"/>
          </a:xfrm>
        </p:spPr>
        <p:txBody>
          <a:bodyPr/>
          <a:lstStyle>
            <a:lvl1pPr>
              <a:defRPr lang="en-US" sz="14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Header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8776216" y="1371600"/>
            <a:ext cx="2501384" cy="4413250"/>
          </a:xfrm>
        </p:spPr>
        <p:txBody>
          <a:bodyPr/>
          <a:lstStyle>
            <a:lvl1pPr>
              <a:defRPr lang="en-US" sz="14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Header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3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512" y="1371602"/>
            <a:ext cx="9235289" cy="4675973"/>
          </a:xfrm>
        </p:spPr>
        <p:txBody>
          <a:bodyPr/>
          <a:lstStyle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78465" y="1467447"/>
            <a:ext cx="1435395" cy="1418629"/>
          </a:xfrm>
          <a:solidFill>
            <a:schemeClr val="bg2"/>
          </a:solidFill>
        </p:spPr>
        <p:txBody>
          <a:bodyPr wrap="none">
            <a:normAutofit/>
          </a:bodyPr>
          <a:lstStyle>
            <a:lvl1pPr>
              <a:defRPr sz="788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578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83907" y="1371600"/>
            <a:ext cx="5169408" cy="44132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371600"/>
            <a:ext cx="5169408" cy="4412512"/>
          </a:xfrm>
        </p:spPr>
        <p:txBody>
          <a:bodyPr/>
          <a:lstStyle>
            <a:lvl1pPr>
              <a:defRPr/>
            </a:lvl1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0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17213" y="1371600"/>
            <a:ext cx="3392424" cy="4412512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tabLst/>
              <a:defRPr lang="en-US" sz="16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3pPr>
              <a:defRPr lang="en-US" sz="1000" b="0" kern="1200" spc="-23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marL="0" marR="922496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Header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875649" y="1371600"/>
            <a:ext cx="3392424" cy="4412512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3pPr>
              <a:defRPr lang="en-US" sz="1000" b="0" kern="1200" spc="-23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marL="0" marR="922496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Header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58775" y="1371600"/>
            <a:ext cx="3392424" cy="4413250"/>
          </a:xfrm>
        </p:spPr>
        <p:txBody>
          <a:bodyPr/>
          <a:lstStyle>
            <a:lvl1pPr>
              <a:defRPr lang="en-US" sz="1600" b="1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Header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27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8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7AFE-C487-43A0-9B41-8087FDEBCEA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045F-68C1-4294-AEFD-F2C052C2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163062-overview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457394-overview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1911303-overview" TargetMode="External"/><Relationship Id="rId2" Type="http://schemas.openxmlformats.org/officeDocument/2006/relationships/hyperlink" Target="http://emedicine.medscape.com/article/444220-overview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231574-overview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Hilas%20O%5bAuthor%5d&amp;cauthor=true&amp;cauthor_uid=18044184" TargetMode="External"/><Relationship Id="rId2" Type="http://schemas.openxmlformats.org/officeDocument/2006/relationships/hyperlink" Target="https://www.ncbi.nlm.nih.gov/pubmed/?term=Lam%20S%5bAuthor%5d&amp;cauthor=true&amp;cauthor_uid=18044184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ncbi.nlm.nih.gov/pmc/articles/PMC2685261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441124-overview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ines.org.uk/emc/product/3033" TargetMode="Externa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ines.org.uk/emc/product/3033" TargetMode="Externa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s.org.uk/emc/product/303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ines.org.uk/emc/product/3033" TargetMode="Externa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ines.org.uk/emc/product/3033" TargetMode="Externa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es.org.uk/emc/product/303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ines.org.uk/emc/product/3033" TargetMode="Externa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2002872-overvie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0763" y="637308"/>
            <a:ext cx="8294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Initiation with name of creature of beauties        “GOD”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917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852621"/>
            <a:ext cx="119980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If cystoscopy findings indicate that the obstructing adenoma primarily involves </a:t>
            </a:r>
            <a:r>
              <a:rPr lang="en-US" sz="3600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median lobe</a:t>
            </a: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the </a:t>
            </a:r>
            <a:r>
              <a:rPr lang="en-US" sz="3600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suprapubic approach may be preferred </a:t>
            </a: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the </a:t>
            </a:r>
            <a:r>
              <a:rPr lang="en-US" sz="3600" i="1" dirty="0" err="1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technique, because the suprapubic procedure optimizes anatomic exposure.</a:t>
            </a:r>
          </a:p>
          <a:p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addition, </a:t>
            </a:r>
            <a:r>
              <a:rPr lang="en-US" sz="3600" i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600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prostatectomy </a:t>
            </a: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offers only limited access to the bladder, which is an important consideration if a bladder </a:t>
            </a:r>
            <a:r>
              <a:rPr lang="en-US" sz="3600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diverticulum</a:t>
            </a: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requiring excision coexists or if a large </a:t>
            </a:r>
            <a:r>
              <a:rPr lang="en-US" sz="3600" i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bladder calculus </a:t>
            </a: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must be directly removed.</a:t>
            </a:r>
          </a:p>
          <a:p>
            <a:endParaRPr lang="en-US" i="1" dirty="0">
              <a:solidFill>
                <a:srgbClr val="2A2A2A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68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73" y="575439"/>
            <a:ext cx="120442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Disadvantages of open 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(simple) prostatectomy</a:t>
            </a:r>
          </a:p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Open (simple) prostatectomy does have disadvantages when compared with TURP. These include the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morbidity and longer hospitalization associated with the open procedure and the potential for greater intraoperative hemorrhage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 disadvantage to the use of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suprapubic approach 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relates to reduced visualization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of the apical prostatic adenoma 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and the potential complications of postoperative urinary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incontinence 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and intraoperative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bleeding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3600" b="0" i="1" dirty="0">
              <a:solidFill>
                <a:srgbClr val="2A2A2A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97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55" y="1046356"/>
            <a:ext cx="1178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The transurethral resection (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TUR) 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syndrome of dilution hyponatremia is unique to TURP and does not occur with open (simple) prostatectomy. The incidence of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TUR syndrome 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during a TURP is roughly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2%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 Thus, in patients with a greater risk of </a:t>
            </a:r>
            <a:r>
              <a:rPr lang="en-US" sz="3600" b="0" i="1" u="none" strike="noStrike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congestive heart failure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 caused by underlying </a:t>
            </a:r>
            <a:r>
              <a:rPr lang="en-US" sz="3600" b="0" i="1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cardiopulmonary disease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open prostatectomy has a much smaller risk of intraoperative </a:t>
            </a:r>
            <a:r>
              <a:rPr lang="en-US" sz="3600" b="0" i="1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fluid challenge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36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20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418" y="1332545"/>
            <a:ext cx="85713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Consider open (simple) prostatectomy, using either the </a:t>
            </a:r>
            <a:r>
              <a:rPr lang="en-US" sz="3600" b="0" i="1" dirty="0" err="1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or suprapubic approach, when the prostate is larger than </a:t>
            </a:r>
            <a:r>
              <a:rPr lang="en-US" sz="3600" b="0" i="1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75 g 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or larger than the surgeon can resect reliably with TURP in </a:t>
            </a:r>
            <a:r>
              <a:rPr lang="en-US" sz="3600" b="0" i="1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60-90 minutes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36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4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454" y="1055638"/>
            <a:ext cx="11434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In patients with concomitant bladder pathology (</a:t>
            </a:r>
            <a:r>
              <a:rPr lang="en-US" sz="3600" b="0" i="0" dirty="0" err="1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eg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a large or hard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bladder calculus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symptomatic bladder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diverticulum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), additionally, patients with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musculoskeletal disease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that precludes proper patient positioning in the dorsal lithotomy 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position for TURP 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open prostatectomy remains the procedure of choice. 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4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909" y="1267844"/>
            <a:ext cx="8442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all men should undergo preoperative </a:t>
            </a:r>
            <a:r>
              <a:rPr lang="en-US" sz="3600" b="0" i="0" u="none" strike="noStrike" dirty="0" smtClean="0">
                <a:solidFill>
                  <a:srgbClr val="005B81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prostate-specific antigen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 (</a:t>
            </a:r>
            <a:r>
              <a:rPr lang="en-US" sz="3600" b="0" i="0" u="none" strike="noStrike" dirty="0" smtClean="0">
                <a:solidFill>
                  <a:srgbClr val="5757A6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PSA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) determination and routine digital rectal examination (DRE)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53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09" y="1618781"/>
            <a:ext cx="82942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 urinalysis and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urine culture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electrolyte study, complete blood count (CBC), coagulation studies,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1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54" y="1055592"/>
            <a:ext cx="121088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Discuss potential risks of open (simple) prostatectomy with the patient preoperatively, including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urinary incontinence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 </a:t>
            </a:r>
            <a:r>
              <a:rPr lang="en-US" sz="3600" b="0" i="0" u="none" strike="noStrike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erectile dysfunction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retrograde ejaculation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urinary tract infection, and the need for a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blood transfusion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 Additionally, as with all open pelvic procedures, the risk of </a:t>
            </a:r>
            <a:r>
              <a:rPr lang="en-US" sz="3600" b="0" i="0" u="none" strike="noStrike" dirty="0" smtClean="0">
                <a:solidFill>
                  <a:srgbClr val="5757A6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  <a:hlinkClick r:id="rId3"/>
              </a:rPr>
              <a:t>deep vein thrombosis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 and pulmonary embolus always exists.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1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399" y="1702000"/>
            <a:ext cx="11157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Coincident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erectile dysfunction 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and bladder neck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contracture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have been reported postoperatively in approximately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2%-3% 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of patients following suprapubic prostatectomy.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3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491" y="1683480"/>
            <a:ext cx="10317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Depending on the degree of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preoperative urge incontinence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postoperative urge incontinence may be present for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weeks or months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0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4" y="988291"/>
            <a:ext cx="11690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open prostatectomy         </a:t>
            </a:r>
          </a:p>
          <a:p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Afshar Zomorrodi </a:t>
            </a: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professor of urology ,fellowship of kidney transplant ,</a:t>
            </a: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Head of organ Transplant ,and urology department  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869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8945" y="1120063"/>
            <a:ext cx="94580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Retrograde ejaculation </a:t>
            </a:r>
            <a:r>
              <a:rPr lang="en-US" sz="40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has been reported in up to </a:t>
            </a:r>
            <a:r>
              <a:rPr lang="en-US" sz="40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80%-90% </a:t>
            </a:r>
            <a:r>
              <a:rPr lang="en-US" sz="40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of patients after surgery and is a common phenomenon after these procedures.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98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61947"/>
            <a:ext cx="113422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Finally, as with any significant pelvic surgery, the risk of </a:t>
            </a:r>
            <a:r>
              <a:rPr lang="en-US" sz="3600" b="0" i="0" dirty="0" err="1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nonurologic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complications exists, including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deep vein thrombosis, pulmonary embolus, myocardial infarction, and cerebral vascular accident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 The incidence of these complications, however, is low and reflects the comorbidities of the patient population being treated.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60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491" y="1277357"/>
            <a:ext cx="11730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An estimated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30% of men will require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for LUTS, and approximately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20% are 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likely to undergo surgical treatment Surgical treatment is reserved for refractory cases, as well as cases involving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recurrent urinary retention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recurrent urinary tract infection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recurrent </a:t>
            </a:r>
            <a:r>
              <a:rPr lang="en-US" sz="3600" b="0" i="0" dirty="0" err="1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haematuria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bladder </a:t>
            </a:r>
            <a:r>
              <a:rPr lang="en-US" sz="3600" b="0" i="0" dirty="0" err="1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lithiasis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or upper urinary tract involvement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3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982" y="1193953"/>
            <a:ext cx="8728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RP 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technique was associated with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higher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statistical </a:t>
            </a:r>
            <a:r>
              <a:rPr lang="en-US" sz="36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improvement of urinary symptoms</a:t>
            </a:r>
            <a:r>
              <a:rPr lang="en-US" sz="3600" b="0" i="0" dirty="0" smtClean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, however, it probably does not represent clinical significance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1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587" y="374669"/>
            <a:ext cx="70005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suprapubic prostatectomy refers to the enucleation of adenomatous hyperplastic tissue from the prostate, performed through the cavity of the bladder after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extraperitoneal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incision of the anterior bladder wall. This may also be termed </a:t>
            </a:r>
            <a:r>
              <a:rPr lang="en-US" sz="2000" b="0" i="0" dirty="0" err="1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transvesical</a:t>
            </a:r>
            <a:r>
              <a:rPr lang="en-US" sz="2000" b="0" i="0" dirty="0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 prostatectomy 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 distinguish it from the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transcapsular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or </a:t>
            </a:r>
            <a:r>
              <a:rPr lang="en-US" sz="2000" b="0" i="0" dirty="0" err="1" smtClean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retropubic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prostatectomy. </a:t>
            </a:r>
            <a:r>
              <a:rPr lang="en-US" sz="3200" b="0" i="0" dirty="0" smtClean="0">
                <a:solidFill>
                  <a:srgbClr val="C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It should be noted that these procedures are not truly prostatectomies and more correctly should be considered </a:t>
            </a:r>
            <a:r>
              <a:rPr lang="en-US" sz="3200" b="0" i="0" dirty="0" err="1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adenomectomy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, as the true prostate (surgical capsule) is left intact when the operation is properly performed. I suggest 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partial prostatectomy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96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75" y="1253131"/>
            <a:ext cx="120445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CONCLUSION Open </a:t>
            </a:r>
            <a:r>
              <a:rPr lang="en-US" sz="32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transvesical</a:t>
            </a:r>
            <a:r>
              <a:rPr lang="en-US" sz="32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prostatectomy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 a safe operation in </a:t>
            </a:r>
            <a:r>
              <a:rPr lang="en-US" sz="32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30 to 70 g prostates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with few complications in comparison with TURP. Open prostatectomy is accompanied by </a:t>
            </a:r>
            <a:r>
              <a:rPr lang="en-US" sz="32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better outcome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 relieving obstruction and less dysuria and re-operation. The authors believe that OP can be learned easily and recommend it as a suitable surgical option to be discussed parallel with TURP in patients with 30 to 70 g prostates. 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99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0"/>
            <a:ext cx="11508509" cy="7308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360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Indications for Open (Simple) Prostatectomy</a:t>
            </a:r>
            <a:endParaRPr lang="en-US" sz="3600" dirty="0" smtClean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>
              <a:lnSpc>
                <a:spcPct val="107000"/>
              </a:lnSpc>
            </a:pP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The indications for either TURP or open (simple) prostatectomy include the following:</a:t>
            </a:r>
            <a:endParaRPr lang="en-US" sz="3600" dirty="0" smtClean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Acute urinary retention</a:t>
            </a:r>
            <a:endParaRPr lang="en-US" sz="3600" dirty="0" smtClean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i="1" dirty="0">
                <a:solidFill>
                  <a:srgbClr val="2A2A2A"/>
                </a:solidFill>
                <a:highlight>
                  <a:srgbClr val="FFFF00"/>
                </a:highlight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Persistent or recurrent </a:t>
            </a:r>
            <a:r>
              <a:rPr lang="en-US" sz="3600" i="1" u="sng" dirty="0">
                <a:solidFill>
                  <a:srgbClr val="5757A6"/>
                </a:solidFill>
                <a:highlight>
                  <a:srgbClr val="FFFF00"/>
                </a:highlight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  <a:hlinkClick r:id="rId2"/>
              </a:rPr>
              <a:t>urinary tract infections</a:t>
            </a:r>
            <a:endParaRPr lang="en-US" sz="3600" dirty="0" smtClean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Significant hemorrhage or recurrent hematuria</a:t>
            </a:r>
            <a:endParaRPr lang="en-US" sz="3600" dirty="0" smtClean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Bladder calculi secondary to bladder outlet obstruction</a:t>
            </a:r>
            <a:endParaRPr lang="en-US" sz="3600" dirty="0" smtClean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i="1" dirty="0">
                <a:solidFill>
                  <a:srgbClr val="2A2A2A"/>
                </a:solidFill>
                <a:highlight>
                  <a:srgbClr val="FFFF00"/>
                </a:highlight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Significant symptoms from bladder</a:t>
            </a: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 outlet obstruction that are not responsive to medical or minimally invasive therapy</a:t>
            </a:r>
            <a:endParaRPr lang="en-US" sz="3600" dirty="0" smtClean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i="1" dirty="0">
                <a:solidFill>
                  <a:srgbClr val="2A2A2A"/>
                </a:solidFill>
                <a:highlight>
                  <a:srgbClr val="FFFF00"/>
                </a:highlight>
                <a:latin typeface="Andalus" panose="02020603050405020304" pitchFamily="18" charset="-78"/>
                <a:ea typeface="Times New Roman" panose="02020603050405020304" pitchFamily="18" charset="0"/>
                <a:cs typeface="Andalus" panose="02020603050405020304" pitchFamily="18" charset="-78"/>
              </a:rPr>
              <a:t>Renal insufficiency secondary to chronic bladder outlet obstruction</a:t>
            </a:r>
            <a:endParaRPr lang="en-US" sz="3600" dirty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23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r="102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55" y="363915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Home massage</a:t>
            </a:r>
          </a:p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  some kind results of open prostatectomy are better than TUR</a:t>
            </a:r>
          </a:p>
          <a:p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2-  Retro pubic  prostatectomy  maybe  more effective   for  caring  continence  of  patient post  operation</a:t>
            </a:r>
          </a:p>
          <a:p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3- dysuria is more common  in TUR  because of  persisted   heated  tissue within  urethra</a:t>
            </a:r>
          </a:p>
          <a:p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4- open  surgery  less  dependent to technology </a:t>
            </a:r>
          </a:p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5- recurrence  of  adenoma  is  less with open surgery </a:t>
            </a:r>
          </a:p>
          <a:p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6- urothelial  tissue  is an intelligent and kind  tissue  more study need for it  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092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607" y="1199536"/>
            <a:ext cx="9222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</a:t>
            </a:r>
            <a:r>
              <a:rPr lang="en-US" sz="4800" dirty="0"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hank you  and Have  a corona</a:t>
            </a:r>
          </a:p>
          <a:p>
            <a:r>
              <a:rPr lang="en-US" sz="48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virus free life</a:t>
            </a:r>
            <a:endParaRPr lang="en-US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3824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18360" y="2788919"/>
            <a:ext cx="9811512" cy="630936"/>
          </a:xfrm>
        </p:spPr>
        <p:txBody>
          <a:bodyPr anchor="b" anchorCtr="0">
            <a:normAutofit/>
          </a:bodyPr>
          <a:lstStyle/>
          <a:p>
            <a:r>
              <a:rPr lang="en-US" dirty="0" err="1" smtClean="0"/>
              <a:t>Omnic</a:t>
            </a:r>
            <a:r>
              <a:rPr lang="en-US" dirty="0" smtClean="0"/>
              <a:t> &amp; VESICARE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37045" y="5174777"/>
            <a:ext cx="4757738" cy="11187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Alireza Ebrahiminezhad</a:t>
            </a:r>
            <a:endParaRPr lang="en-US" dirty="0"/>
          </a:p>
          <a:p>
            <a:r>
              <a:rPr lang="en-US" dirty="0" smtClean="0"/>
              <a:t>Product Specialist</a:t>
            </a:r>
            <a:endParaRPr lang="en-US" dirty="0"/>
          </a:p>
          <a:p>
            <a:r>
              <a:rPr lang="en-US" dirty="0" err="1" smtClean="0"/>
              <a:t>astellas</a:t>
            </a:r>
            <a:endParaRPr lang="en-US" dirty="0"/>
          </a:p>
          <a:p>
            <a:r>
              <a:rPr lang="en-US" dirty="0" smtClean="0"/>
              <a:t>15 Oct 2020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DISCLAIMER: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The hospital meeting is organized and supported by </a:t>
            </a:r>
            <a:r>
              <a:rPr lang="en-US" b="1" dirty="0" err="1">
                <a:solidFill>
                  <a:srgbClr val="FF0000"/>
                </a:solidFill>
              </a:rPr>
              <a:t>Astellas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2118360" y="3419856"/>
            <a:ext cx="4757738" cy="111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5022" indent="-175022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88144" indent="-175022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Helvetica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VES-2019-0007-IR  Sep 2019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527" y="757382"/>
            <a:ext cx="11139054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The advantages of open (simple) prostatectomy over TURP include the </a:t>
            </a:r>
            <a:r>
              <a:rPr lang="en-US" sz="3600" i="1" dirty="0">
                <a:solidFill>
                  <a:srgbClr val="2A2A2A"/>
                </a:solidFill>
                <a:highlight>
                  <a:srgbClr val="FFFF00"/>
                </a:highlight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complete removal of the prostatic adenoma under direct visualization in the suprapubic and </a:t>
            </a:r>
            <a:r>
              <a:rPr lang="en-US" sz="3600" i="1" dirty="0" err="1">
                <a:solidFill>
                  <a:srgbClr val="2A2A2A"/>
                </a:solidFill>
                <a:highlight>
                  <a:srgbClr val="FFFF00"/>
                </a:highlight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retropubic</a:t>
            </a:r>
            <a:r>
              <a:rPr lang="en-US" sz="3600" i="1" dirty="0">
                <a:solidFill>
                  <a:srgbClr val="2A2A2A"/>
                </a:solidFill>
                <a:highlight>
                  <a:srgbClr val="FFFF00"/>
                </a:highlight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 approaches</a:t>
            </a:r>
            <a:r>
              <a:rPr lang="en-US" sz="3600" i="1" dirty="0">
                <a:solidFill>
                  <a:srgbClr val="2A2A2A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. However, these procedures do not obviate the need for further prostate cancer surveillance because the posterior zone of the prostate remains as a potential source of carcinoma formation.</a:t>
            </a:r>
            <a:endParaRPr lang="en-US" sz="3600" dirty="0">
              <a:effectLst/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3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0616" y="451456"/>
            <a:ext cx="10908792" cy="685802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with Sample Agenda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Astellas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II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III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IV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OMNIC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OAB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Star </a:t>
            </a:r>
            <a:r>
              <a:rPr lang="en-US" dirty="0"/>
              <a:t>Study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Administration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2118360" y="2788920"/>
            <a:ext cx="9811512" cy="5486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astellas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21600" y="450850"/>
            <a:ext cx="682625" cy="685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69AE0398-C5D1-4C23-8BB8-6DF786637BD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600" y="1985436"/>
            <a:ext cx="8420037" cy="2736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311" y="2237750"/>
            <a:ext cx="1854557" cy="5057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0616" y="451456"/>
            <a:ext cx="10908792" cy="685802"/>
          </a:xfrm>
        </p:spPr>
        <p:txBody>
          <a:bodyPr>
            <a:normAutofit fontScale="90000"/>
          </a:bodyPr>
          <a:lstStyle/>
          <a:p>
            <a:r>
              <a:rPr lang="en-US" dirty="0"/>
              <a:t>ASTELLAS’ </a:t>
            </a:r>
            <a:r>
              <a:rPr lang="en-US" spc="-15" dirty="0"/>
              <a:t>HISTORY </a:t>
            </a:r>
            <a:r>
              <a:rPr lang="en-US" dirty="0"/>
              <a:t>AND</a:t>
            </a:r>
            <a:r>
              <a:rPr lang="en-US" spc="-275" dirty="0"/>
              <a:t> </a:t>
            </a:r>
            <a:r>
              <a:rPr lang="en-US" spc="-25" dirty="0"/>
              <a:t>HERITAGE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>
                <a:solidFill>
                  <a:srgbClr val="4C4D4F"/>
                </a:solidFill>
              </a:rPr>
              <a:pPr/>
              <a:t>42</a:t>
            </a:fld>
            <a:endParaRPr>
              <a:solidFill>
                <a:srgbClr val="4C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451456"/>
            <a:ext cx="10908792" cy="685802"/>
          </a:xfrm>
        </p:spPr>
        <p:txBody>
          <a:bodyPr>
            <a:normAutofit fontScale="90000"/>
          </a:bodyPr>
          <a:lstStyle/>
          <a:p>
            <a:r>
              <a:rPr lang="en-GB" dirty="0"/>
              <a:t>Therapeutic focus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47139" y="4375348"/>
            <a:ext cx="1768029" cy="692246"/>
            <a:chOff x="4723138" y="4179991"/>
            <a:chExt cx="1768029" cy="6922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4723138" y="4179991"/>
              <a:ext cx="692246" cy="692246"/>
            </a:xfrm>
            <a:prstGeom prst="rect">
              <a:avLst/>
            </a:prstGeom>
          </p:spPr>
        </p:pic>
        <p:sp>
          <p:nvSpPr>
            <p:cNvPr id="8" name="object 43"/>
            <p:cNvSpPr txBox="1"/>
            <p:nvPr/>
          </p:nvSpPr>
          <p:spPr>
            <a:xfrm>
              <a:off x="5521662" y="4435186"/>
              <a:ext cx="969505" cy="26545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marL="9525"/>
              <a:r>
                <a:rPr sz="1125" b="1" spc="-4" dirty="0">
                  <a:solidFill>
                    <a:srgbClr val="D91E49"/>
                  </a:solidFill>
                  <a:cs typeface="Arial"/>
                </a:rPr>
                <a:t>Urology</a:t>
              </a:r>
              <a:endParaRPr sz="1125" b="1" dirty="0">
                <a:solidFill>
                  <a:srgbClr val="D91E49"/>
                </a:solidFill>
                <a:cs typeface="Arial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60" y="2465806"/>
            <a:ext cx="692246" cy="692246"/>
          </a:xfrm>
          <a:prstGeom prst="rect">
            <a:avLst/>
          </a:prstGeom>
        </p:spPr>
      </p:pic>
      <p:sp>
        <p:nvSpPr>
          <p:cNvPr id="10" name="object 43"/>
          <p:cNvSpPr txBox="1"/>
          <p:nvPr/>
        </p:nvSpPr>
        <p:spPr>
          <a:xfrm>
            <a:off x="7045661" y="2739531"/>
            <a:ext cx="1567092" cy="2654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9525"/>
            <a:r>
              <a:rPr lang="en-US" sz="1125" b="1" spc="-4" dirty="0">
                <a:solidFill>
                  <a:srgbClr val="D91E49"/>
                </a:solidFill>
                <a:cs typeface="Arial"/>
              </a:rPr>
              <a:t>Transplantation</a:t>
            </a:r>
            <a:endParaRPr sz="1125" b="1" dirty="0">
              <a:solidFill>
                <a:srgbClr val="D91E49"/>
              </a:solidFill>
              <a:cs typeface="Arial"/>
            </a:endParaRPr>
          </a:p>
        </p:txBody>
      </p:sp>
      <p:sp>
        <p:nvSpPr>
          <p:cNvPr id="12" name="object 43"/>
          <p:cNvSpPr txBox="1"/>
          <p:nvPr/>
        </p:nvSpPr>
        <p:spPr>
          <a:xfrm>
            <a:off x="2572945" y="2748582"/>
            <a:ext cx="1882662" cy="2654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9525"/>
            <a:r>
              <a:rPr lang="en-US" sz="1125" b="1" spc="-4" dirty="0">
                <a:solidFill>
                  <a:srgbClr val="D60F3C"/>
                </a:solidFill>
                <a:cs typeface="Arial"/>
              </a:rPr>
              <a:t>Anti-infectives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3081" y="1289035"/>
            <a:ext cx="8020905" cy="5283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9525" marR="311468">
              <a:lnSpc>
                <a:spcPts val="1725"/>
              </a:lnSpc>
            </a:pPr>
            <a:r>
              <a:rPr lang="en-US" sz="1350" b="1" spc="-4" dirty="0">
                <a:solidFill>
                  <a:srgbClr val="D60F3C"/>
                </a:solidFill>
                <a:cs typeface="Arial"/>
              </a:rPr>
              <a:t>Astellas is committed to turning innovative science into medical solutions that bring value and hope to patients worldwide</a:t>
            </a:r>
          </a:p>
        </p:txBody>
      </p:sp>
      <p:sp>
        <p:nvSpPr>
          <p:cNvPr id="16" name="object 20"/>
          <p:cNvSpPr txBox="1"/>
          <p:nvPr/>
        </p:nvSpPr>
        <p:spPr>
          <a:xfrm>
            <a:off x="1793081" y="1892750"/>
            <a:ext cx="8020905" cy="28450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9525" marR="3810">
              <a:lnSpc>
                <a:spcPct val="111100"/>
              </a:lnSpc>
            </a:pPr>
            <a:r>
              <a:rPr lang="en-GB" sz="1125" spc="-4" dirty="0">
                <a:solidFill>
                  <a:srgbClr val="4C4D4F"/>
                </a:solidFill>
                <a:cs typeface="Arial"/>
              </a:rPr>
              <a:t>Everyday we work to address </a:t>
            </a:r>
            <a:r>
              <a:rPr lang="en-GB" sz="1125" spc="-4" dirty="0">
                <a:solidFill>
                  <a:srgbClr val="4A4A49"/>
                </a:solidFill>
                <a:cs typeface="Arial"/>
              </a:rPr>
              <a:t>unmet medical needs with a prioritised focus on the following therapeutic areas:</a:t>
            </a:r>
            <a:endParaRPr sz="1125" dirty="0">
              <a:solidFill>
                <a:srgbClr val="4C4D4F"/>
              </a:solidFill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3080" y="5203543"/>
            <a:ext cx="3960019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GB" sz="1200" dirty="0">
                <a:solidFill>
                  <a:srgbClr val="4C4D4F"/>
                </a:solidFill>
                <a:cs typeface="Arial" panose="020B0604020202020204" pitchFamily="34" charset="0"/>
              </a:rPr>
              <a:t>We are committed to the fight against cancer. We have a number of treatments for various cancers moving through clinical development, with many more in early stage research.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47137" y="5203543"/>
            <a:ext cx="3566848" cy="7904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4A4A4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 are leading the way in developing pioneering treatments for lower urinary tract symptoms/benign prostatic hyperplasia (LUTS/BPH), prostate cancer and overactive bladder (OAB).</a:t>
            </a:r>
            <a:endParaRPr lang="en-GB" sz="1200" dirty="0">
              <a:solidFill>
                <a:srgbClr val="4C4D4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7137" y="3303124"/>
            <a:ext cx="3566848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GB" sz="1200" dirty="0">
                <a:solidFill>
                  <a:srgbClr val="4A4A4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 are proud to have been a supporter of the transplant community for over 20 years as well as supporting transplantation education and awareness efforts.</a:t>
            </a:r>
            <a:endParaRPr lang="en-GB" sz="1200" dirty="0">
              <a:solidFill>
                <a:srgbClr val="4C4D4F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3947" y="3303123"/>
            <a:ext cx="3929153" cy="88280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200" dirty="0">
                <a:solidFill>
                  <a:srgbClr val="4A4A4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 have been applying our technical expertise and experience to anti-infective agents and are committed to bringing the promise of a brighter tomorrow to this complex area of medicine.</a:t>
            </a:r>
            <a:endParaRPr lang="en-GB" sz="1200" dirty="0">
              <a:solidFill>
                <a:srgbClr val="4C4D4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080" y="2464623"/>
            <a:ext cx="692246" cy="6922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21129" y="4375348"/>
            <a:ext cx="1768028" cy="692246"/>
            <a:chOff x="297129" y="4330065"/>
            <a:chExt cx="1768028" cy="692246"/>
          </a:xfrm>
        </p:grpSpPr>
        <p:sp>
          <p:nvSpPr>
            <p:cNvPr id="11" name="object 43"/>
            <p:cNvSpPr txBox="1"/>
            <p:nvPr/>
          </p:nvSpPr>
          <p:spPr>
            <a:xfrm>
              <a:off x="1095652" y="4589626"/>
              <a:ext cx="969505" cy="26545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/>
            <a:p>
              <a:pPr marL="9525"/>
              <a:r>
                <a:rPr lang="en-US" sz="1125" b="1" spc="-4" dirty="0">
                  <a:solidFill>
                    <a:srgbClr val="D60F3C"/>
                  </a:solidFill>
                  <a:cs typeface="Arial"/>
                </a:rPr>
                <a:t>Oncology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29" y="4330065"/>
              <a:ext cx="692246" cy="692246"/>
            </a:xfrm>
            <a:prstGeom prst="rect">
              <a:avLst/>
            </a:prstGeom>
          </p:spPr>
        </p:pic>
      </p:grp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813986" y="451455"/>
            <a:ext cx="682564" cy="685802"/>
          </a:xfrm>
        </p:spPr>
        <p:txBody>
          <a:bodyPr/>
          <a:lstStyle/>
          <a:p>
            <a:r>
              <a:rPr lang="en-US" dirty="0">
                <a:solidFill>
                  <a:srgbClr val="4C4D4F"/>
                </a:solidFill>
              </a:rPr>
              <a:t>7</a:t>
            </a:r>
            <a:endParaRPr dirty="0">
              <a:solidFill>
                <a:srgbClr val="4C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5564" y="4499518"/>
            <a:ext cx="8152145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Changing tomorrow </a:t>
            </a:r>
            <a:r>
              <a:rPr lang="en-GB" dirty="0">
                <a:solidFill>
                  <a:schemeClr val="bg1"/>
                </a:solidFill>
              </a:rPr>
              <a:t>represents our strong determination to continue our efforts as long as there are people suffering from disease, and to help achieve a brighter future for all patients fighting illness.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 only two words we communicate our main attribute and the primary benefit we bring to all our stakeholders.</a:t>
            </a:r>
          </a:p>
        </p:txBody>
      </p:sp>
      <p:sp>
        <p:nvSpPr>
          <p:cNvPr id="6" name="object 18"/>
          <p:cNvSpPr txBox="1">
            <a:spLocks noGrp="1"/>
          </p:cNvSpPr>
          <p:nvPr>
            <p:ph type="title"/>
          </p:nvPr>
        </p:nvSpPr>
        <p:spPr>
          <a:xfrm>
            <a:off x="1880616" y="406237"/>
            <a:ext cx="10908792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dirty="0"/>
              <a:t>Changing TOMORROW </a:t>
            </a:r>
            <a:endParaRPr spc="-25" dirty="0"/>
          </a:p>
        </p:txBody>
      </p:sp>
      <p:sp>
        <p:nvSpPr>
          <p:cNvPr id="14" name="object 3"/>
          <p:cNvSpPr/>
          <p:nvPr/>
        </p:nvSpPr>
        <p:spPr>
          <a:xfrm>
            <a:off x="1524001" y="445961"/>
            <a:ext cx="214629" cy="682625"/>
          </a:xfrm>
          <a:custGeom>
            <a:avLst/>
            <a:gdLst/>
            <a:ahLst/>
            <a:cxnLst/>
            <a:rect l="l" t="t" r="r" b="b"/>
            <a:pathLst>
              <a:path w="214629" h="682625">
                <a:moveTo>
                  <a:pt x="0" y="682193"/>
                </a:moveTo>
                <a:lnTo>
                  <a:pt x="214629" y="682193"/>
                </a:lnTo>
                <a:lnTo>
                  <a:pt x="214629" y="0"/>
                </a:lnTo>
                <a:lnTo>
                  <a:pt x="0" y="0"/>
                </a:lnTo>
                <a:lnTo>
                  <a:pt x="0" y="682193"/>
                </a:lnTo>
                <a:close/>
              </a:path>
            </a:pathLst>
          </a:custGeom>
          <a:solidFill>
            <a:srgbClr val="D60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1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18" y="199664"/>
            <a:ext cx="7036905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35248" y="450850"/>
            <a:ext cx="682625" cy="685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fld id="{69AE0398-C5D1-4C23-8BB8-6DF786637BD0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170" y="1585928"/>
            <a:ext cx="4437063" cy="3319463"/>
          </a:xfrm>
          <a:prstGeom prst="rect">
            <a:avLst/>
          </a:prstGeom>
          <a:noFill/>
        </p:spPr>
      </p:pic>
      <p:sp>
        <p:nvSpPr>
          <p:cNvPr id="7" name="Title 14"/>
          <p:cNvSpPr>
            <a:spLocks noGrp="1"/>
          </p:cNvSpPr>
          <p:nvPr>
            <p:ph type="ctrTitle"/>
          </p:nvPr>
        </p:nvSpPr>
        <p:spPr>
          <a:xfrm>
            <a:off x="2119314" y="2792951"/>
            <a:ext cx="9809213" cy="632636"/>
          </a:xfrm>
        </p:spPr>
        <p:txBody>
          <a:bodyPr/>
          <a:lstStyle/>
          <a:p>
            <a:r>
              <a:rPr lang="en-US" dirty="0" err="1" smtClean="0"/>
              <a:t>oab</a:t>
            </a:r>
            <a:endParaRPr lang="en-US" dirty="0"/>
          </a:p>
        </p:txBody>
      </p:sp>
      <p:sp>
        <p:nvSpPr>
          <p:cNvPr id="8" name="Text Placeholder 15"/>
          <p:cNvSpPr txBox="1">
            <a:spLocks/>
          </p:cNvSpPr>
          <p:nvPr/>
        </p:nvSpPr>
        <p:spPr>
          <a:xfrm>
            <a:off x="2148188" y="3388928"/>
            <a:ext cx="9802812" cy="48577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5022" indent="-175022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88144" indent="-175022" algn="l" defTabSz="685800" rtl="0" eaLnBrk="1" latinLnBrk="0" hangingPunct="1">
              <a:lnSpc>
                <a:spcPct val="120000"/>
              </a:lnSpc>
              <a:spcBef>
                <a:spcPts val="450"/>
              </a:spcBef>
              <a:spcAft>
                <a:spcPts val="300"/>
              </a:spcAft>
              <a:buFont typeface="Helvetica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OVERACTIVE BLADDER</a:t>
            </a:r>
          </a:p>
        </p:txBody>
      </p:sp>
    </p:spTree>
    <p:extLst>
      <p:ext uri="{BB962C8B-B14F-4D97-AF65-F5344CB8AC3E}">
        <p14:creationId xmlns:p14="http://schemas.microsoft.com/office/powerpoint/2010/main" val="28887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47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0616" y="448056"/>
            <a:ext cx="109087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Overactive</a:t>
            </a:r>
            <a:r>
              <a:rPr lang="en-US" sz="2000" kern="0" dirty="0">
                <a:latin typeface="Arial"/>
              </a:rPr>
              <a:t> </a:t>
            </a:r>
            <a:r>
              <a:rPr lang="en-US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bladder</a:t>
            </a:r>
          </a:p>
        </p:txBody>
      </p:sp>
      <p:pic>
        <p:nvPicPr>
          <p:cNvPr id="9" name="Picture 5" descr="ob_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963" y="1370013"/>
            <a:ext cx="5556250" cy="454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5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80616" y="448056"/>
            <a:ext cx="109087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Overactive Bladder Syndrome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80616" y="1276644"/>
            <a:ext cx="8229600" cy="488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OAB is characterized by urinary urgency, and is usually accompanied by frequency and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nocturia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or without urgency urinary incontinence (UUI) in the absence of urinary tract infection or other obvious pathology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Pharmacologic management of overactive bladder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Sum Lam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Olga </a:t>
            </a:r>
            <a:r>
              <a:rPr lang="en-US" sz="9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Hilas</a:t>
            </a:r>
            <a:r>
              <a:rPr lang="en-US" sz="900" baseline="30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Clin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US" sz="9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Interv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Aging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2007 Sep; 2(3): 337–345</a:t>
            </a:r>
          </a:p>
          <a:p>
            <a:pPr marL="0" indent="0">
              <a:buClrTx/>
              <a:buNone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None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kern="0" dirty="0">
              <a:latin typeface="Arial"/>
            </a:endParaRPr>
          </a:p>
          <a:p>
            <a:pPr>
              <a:defRPr/>
            </a:pPr>
            <a:endParaRPr lang="en-GB" sz="2800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3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4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381522"/>
            <a:ext cx="108157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Advantages of </a:t>
            </a:r>
            <a:r>
              <a:rPr lang="en-US" sz="3200" b="0" i="0" dirty="0" err="1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prostatectomy</a:t>
            </a:r>
          </a:p>
          <a:p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Advantages of the </a:t>
            </a:r>
            <a:r>
              <a:rPr lang="en-US" sz="3200" b="0" i="0" dirty="0" err="1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technique over the suprapubic approach include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Superb anatomic prostatic </a:t>
            </a:r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exposure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Direct visualization of the adenoma during enucleation to ensure complete removal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Precise 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division of the prostatic urethra, optimizing </a:t>
            </a:r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preservation of urinary continence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Direct visualization of the prostatic fossa after enucleation for hemorrhage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Minimal to </a:t>
            </a:r>
            <a:r>
              <a:rPr lang="en-US" sz="32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no </a:t>
            </a:r>
            <a:r>
              <a:rPr lang="en-US" sz="3200" b="0" i="0" u="none" strike="noStrike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surgical trauma to the bladder</a:t>
            </a:r>
            <a:endParaRPr lang="en-US" sz="3200" b="0" i="0" dirty="0">
              <a:solidFill>
                <a:srgbClr val="FF0000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52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80616" y="590901"/>
            <a:ext cx="1090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cap="all" spc="-15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 Study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980261" y="1137258"/>
            <a:ext cx="73056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b="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Solifenacin</a:t>
            </a:r>
            <a:r>
              <a:rPr lang="en-GB" sz="14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a flexible dose regimen with </a:t>
            </a:r>
            <a:r>
              <a:rPr lang="en-GB" sz="1400" b="0" dirty="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Tolterodine</a:t>
            </a:r>
            <a:r>
              <a:rPr lang="en-GB" sz="1400" b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an Active comparator in a double-blind, double-dummy, Randomised overactive bladder symptom trial</a:t>
            </a:r>
            <a:endParaRPr lang="en-US" sz="1400" b="0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880617" y="5856339"/>
            <a:ext cx="5407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FontTx/>
              <a:buNone/>
              <a:defRPr sz="2000">
                <a:solidFill>
                  <a:srgbClr val="F000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1000" kern="0" dirty="0" err="1">
                <a:solidFill>
                  <a:schemeClr val="tx1"/>
                </a:solidFill>
                <a:latin typeface="Arial"/>
              </a:rPr>
              <a:t>Chapple</a:t>
            </a:r>
            <a:r>
              <a:rPr lang="en-GB" sz="1000" kern="0" dirty="0">
                <a:solidFill>
                  <a:schemeClr val="tx1"/>
                </a:solidFill>
                <a:latin typeface="Arial"/>
              </a:rPr>
              <a:t> et al. </a:t>
            </a:r>
            <a:r>
              <a:rPr lang="en-GB" sz="1000" kern="0" dirty="0" err="1">
                <a:solidFill>
                  <a:schemeClr val="tx1"/>
                </a:solidFill>
                <a:latin typeface="Arial"/>
              </a:rPr>
              <a:t>Eur</a:t>
            </a:r>
            <a:r>
              <a:rPr lang="en-GB" sz="1000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en-GB" sz="1000" kern="0" dirty="0" err="1">
                <a:solidFill>
                  <a:schemeClr val="tx1"/>
                </a:solidFill>
                <a:latin typeface="Arial"/>
              </a:rPr>
              <a:t>Urol</a:t>
            </a:r>
            <a:r>
              <a:rPr lang="en-GB" sz="1000" kern="0" dirty="0">
                <a:solidFill>
                  <a:schemeClr val="tx1"/>
                </a:solidFill>
                <a:latin typeface="Arial"/>
              </a:rPr>
              <a:t> 2005; 48: 464</a:t>
            </a:r>
            <a:r>
              <a:rPr lang="en-GB" sz="1000" kern="0" dirty="0">
                <a:solidFill>
                  <a:schemeClr val="tx1"/>
                </a:solidFill>
                <a:latin typeface="Arial"/>
                <a:sym typeface="Symbol" pitchFamily="18" charset="2"/>
              </a:rPr>
              <a:t></a:t>
            </a:r>
            <a:r>
              <a:rPr lang="en-GB" sz="1000" kern="0" dirty="0">
                <a:solidFill>
                  <a:schemeClr val="tx1"/>
                </a:solidFill>
                <a:latin typeface="Arial"/>
              </a:rPr>
              <a:t>470</a:t>
            </a:r>
          </a:p>
          <a:p>
            <a:pPr>
              <a:defRPr/>
            </a:pPr>
            <a:r>
              <a:rPr lang="en-US" sz="1000" dirty="0" err="1">
                <a:solidFill>
                  <a:schemeClr val="tx1"/>
                </a:solidFill>
              </a:rPr>
              <a:t>Tolterodine</a:t>
            </a:r>
            <a:r>
              <a:rPr lang="en-US" sz="1000" dirty="0">
                <a:solidFill>
                  <a:schemeClr val="tx1"/>
                </a:solidFill>
              </a:rPr>
              <a:t>: </a:t>
            </a:r>
            <a:r>
              <a:rPr lang="en-US" sz="1000" u="sng" dirty="0">
                <a:solidFill>
                  <a:schemeClr val="tx1"/>
                </a:solidFill>
                <a:hlinkClick r:id="rId2"/>
              </a:rPr>
              <a:t>https://www.medicines.org.uk/emc/product/3033</a:t>
            </a:r>
            <a:endParaRPr lang="en-US" sz="1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000" kern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1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80616" y="437013"/>
            <a:ext cx="1090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Study </a:t>
            </a:r>
            <a:br>
              <a:rPr lang="en-GB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&amp; Primary endpoint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80617" y="1432372"/>
            <a:ext cx="6765925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 European study for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Solifenacin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Head-to-head study with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Tolterodine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</a:t>
            </a: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on evidence gained from earlier studies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II and Phase III studies have previously demonstrated the comparable efficacy of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Solifenacin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Tolterodine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mg twice-daily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was the first study to evaluate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Solifenacin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used in clinical practice in a head to head trial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population - same as for the Phase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IIIa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8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micturitions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day</a:t>
            </a:r>
          </a:p>
          <a:p>
            <a:pPr lvl="1">
              <a:lnSpc>
                <a:spcPct val="90000"/>
              </a:lnSpc>
              <a:buClrTx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or more incontinence or urgency episodes per day</a:t>
            </a:r>
          </a:p>
          <a:p>
            <a:pPr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Endpoint: Change in mean number of 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micturitions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24 hours (non-inferiority)</a:t>
            </a:r>
          </a:p>
          <a:p>
            <a:pPr lvl="1">
              <a:lnSpc>
                <a:spcPct val="90000"/>
              </a:lnSpc>
              <a:buClrTx/>
              <a:defRPr/>
            </a:pPr>
            <a:endParaRPr lang="en-GB" kern="0" dirty="0">
              <a:solidFill>
                <a:srgbClr val="808080"/>
              </a:solidFill>
              <a:latin typeface="Arial"/>
              <a:cs typeface="Times New Roman" pitchFamily="18" charset="0"/>
            </a:endParaRPr>
          </a:p>
          <a:p>
            <a:pPr>
              <a:lnSpc>
                <a:spcPct val="110000"/>
              </a:lnSpc>
              <a:buClrTx/>
              <a:defRPr/>
            </a:pPr>
            <a:endParaRPr lang="en-GB" kern="0" dirty="0">
              <a:latin typeface="Arial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80617" y="5847724"/>
            <a:ext cx="453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dirty="0" err="1"/>
              <a:t>Chapple</a:t>
            </a:r>
            <a:r>
              <a:rPr lang="en-GB" sz="1000" dirty="0"/>
              <a:t> et al. </a:t>
            </a:r>
            <a:r>
              <a:rPr lang="en-GB" sz="1000" dirty="0" err="1"/>
              <a:t>Eur</a:t>
            </a:r>
            <a:r>
              <a:rPr lang="en-GB" sz="1000" dirty="0"/>
              <a:t> </a:t>
            </a:r>
            <a:r>
              <a:rPr lang="en-GB" sz="1000" dirty="0" err="1"/>
              <a:t>Urol</a:t>
            </a:r>
            <a:r>
              <a:rPr lang="en-GB" sz="1000" dirty="0"/>
              <a:t> 2005; 48: 464</a:t>
            </a:r>
            <a:r>
              <a:rPr lang="en-GB" sz="1000" dirty="0">
                <a:sym typeface="Symbol" pitchFamily="18" charset="2"/>
              </a:rPr>
              <a:t></a:t>
            </a:r>
            <a:r>
              <a:rPr lang="en-GB" sz="1000" dirty="0"/>
              <a:t>470.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dirty="0" err="1"/>
              <a:t>Tolterodine</a:t>
            </a:r>
            <a:r>
              <a:rPr lang="en-US" sz="1000" dirty="0"/>
              <a:t>: </a:t>
            </a:r>
            <a:r>
              <a:rPr lang="en-US" sz="1000" u="sng" dirty="0">
                <a:hlinkClick r:id="rId2"/>
              </a:rPr>
              <a:t>https://www.medicines.org.uk/emc/product/3033</a:t>
            </a:r>
            <a:endParaRPr lang="en-US" sz="1000" dirty="0"/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kern="0" dirty="0">
                <a:solidFill>
                  <a:srgbClr val="000000"/>
                </a:solidFill>
              </a:rPr>
              <a:t> </a:t>
            </a:r>
            <a:endParaRPr lang="en-US" sz="1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880616" y="448056"/>
            <a:ext cx="109087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study- Design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123" y="1586862"/>
            <a:ext cx="58070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880617" y="5926781"/>
            <a:ext cx="453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dirty="0" err="1"/>
              <a:t>Chapple</a:t>
            </a:r>
            <a:r>
              <a:rPr lang="en-GB" sz="1000" dirty="0"/>
              <a:t> et al. </a:t>
            </a:r>
            <a:r>
              <a:rPr lang="en-GB" sz="1000" dirty="0" err="1"/>
              <a:t>Eur</a:t>
            </a:r>
            <a:r>
              <a:rPr lang="en-GB" sz="1000" dirty="0"/>
              <a:t> </a:t>
            </a:r>
            <a:r>
              <a:rPr lang="en-GB" sz="1000" dirty="0" err="1"/>
              <a:t>Urol</a:t>
            </a:r>
            <a:r>
              <a:rPr lang="en-GB" sz="1000" dirty="0"/>
              <a:t> 2005; 48: 464</a:t>
            </a:r>
            <a:r>
              <a:rPr lang="en-GB" sz="1000" dirty="0">
                <a:sym typeface="Symbol" pitchFamily="18" charset="2"/>
              </a:rPr>
              <a:t></a:t>
            </a:r>
            <a:r>
              <a:rPr lang="en-GB" sz="1000" dirty="0"/>
              <a:t>470.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dirty="0" err="1"/>
              <a:t>Tolterodine</a:t>
            </a:r>
            <a:r>
              <a:rPr lang="en-US" sz="1000" dirty="0"/>
              <a:t>: </a:t>
            </a:r>
            <a:r>
              <a:rPr lang="en-US" sz="1000" u="sng" dirty="0">
                <a:hlinkClick r:id="rId3"/>
              </a:rPr>
              <a:t>https://www.medicines.org.uk/emc/product/3033</a:t>
            </a:r>
            <a:endParaRPr lang="en-US" sz="1000" dirty="0"/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kern="0" dirty="0">
                <a:solidFill>
                  <a:srgbClr val="808080"/>
                </a:solidFill>
              </a:rPr>
              <a:t> </a:t>
            </a:r>
            <a:endParaRPr lang="en-US" sz="10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53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80616" y="590901"/>
            <a:ext cx="1090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Study – Dose Flexibility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90835" y="1725366"/>
            <a:ext cx="7194550" cy="3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 fontAlgn="base">
              <a:lnSpc>
                <a:spcPts val="2300"/>
              </a:lnSpc>
              <a:spcBef>
                <a:spcPct val="50000"/>
              </a:spcBef>
              <a:spcAft>
                <a:spcPct val="0"/>
              </a:spcAft>
              <a:buClr>
                <a:srgbClr val="F00064"/>
              </a:buClr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patients requesting dose increase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535363" y="3563014"/>
            <a:ext cx="2163763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D91E49"/>
              </a:gs>
              <a:gs pos="100000">
                <a:srgbClr val="6F002E"/>
              </a:gs>
            </a:gsLst>
            <a:lin ang="5400000" scaled="1"/>
          </a:gra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 err="1">
                <a:solidFill>
                  <a:srgbClr val="FFFFFF"/>
                </a:solidFill>
              </a:rPr>
              <a:t>Solifenacin</a:t>
            </a:r>
            <a:r>
              <a:rPr lang="en-GB" sz="1600" kern="0" dirty="0">
                <a:solidFill>
                  <a:srgbClr val="FFFFFF"/>
                </a:solidFill>
              </a:rPr>
              <a:t> 5mg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99126" y="3571876"/>
            <a:ext cx="720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</a:rPr>
              <a:t>48%</a:t>
            </a:r>
            <a:endParaRPr lang="en-GB" sz="3600" b="1" kern="0" dirty="0">
              <a:solidFill>
                <a:srgbClr val="000000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6554788" y="3784600"/>
            <a:ext cx="317500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b="1" kern="0">
              <a:solidFill>
                <a:srgbClr val="4B6464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6872288" y="2719388"/>
            <a:ext cx="0" cy="1077912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b="1" kern="0">
              <a:solidFill>
                <a:srgbClr val="4B6464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880225" y="2732088"/>
            <a:ext cx="642938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b="1" kern="0">
              <a:solidFill>
                <a:srgbClr val="4B6464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7642225" y="2295525"/>
            <a:ext cx="2171700" cy="869950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D91E49"/>
              </a:gs>
              <a:gs pos="100000">
                <a:srgbClr val="6F002E"/>
              </a:gs>
            </a:gsLst>
            <a:lin ang="5400000" scaled="1"/>
          </a:gra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 err="1">
                <a:solidFill>
                  <a:srgbClr val="FFFFFF"/>
                </a:solidFill>
              </a:rPr>
              <a:t>Solifenacin</a:t>
            </a:r>
            <a:r>
              <a:rPr lang="en-GB" sz="1600" kern="0" dirty="0">
                <a:solidFill>
                  <a:srgbClr val="FFFFFF"/>
                </a:solidFill>
              </a:rPr>
              <a:t> licensed to increase dose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>
                <a:solidFill>
                  <a:srgbClr val="FFFFFF"/>
                </a:solidFill>
              </a:rPr>
              <a:t>to 10mg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3495676" y="4483101"/>
            <a:ext cx="2163763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939597"/>
              </a:gs>
              <a:gs pos="100000">
                <a:srgbClr val="38455D"/>
              </a:gs>
            </a:gsLst>
            <a:lin ang="5400000" scaled="1"/>
          </a:gra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>
                <a:solidFill>
                  <a:srgbClr val="FFFFFF"/>
                </a:solidFill>
              </a:rPr>
              <a:t>T</a:t>
            </a:r>
            <a:r>
              <a:rPr lang="en-GB" sz="1600" kern="0" dirty="0" err="1">
                <a:solidFill>
                  <a:srgbClr val="FFFFFF"/>
                </a:solidFill>
              </a:rPr>
              <a:t>olterodine</a:t>
            </a:r>
            <a:r>
              <a:rPr lang="en-GB" sz="1600" kern="0" dirty="0">
                <a:solidFill>
                  <a:srgbClr val="FFFFFF"/>
                </a:solidFill>
              </a:rPr>
              <a:t> 4mg ER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686426" y="4511676"/>
            <a:ext cx="720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0000"/>
                </a:solidFill>
              </a:rPr>
              <a:t>51%</a:t>
            </a:r>
            <a:endParaRPr lang="en-GB" sz="3600" b="1" kern="0" dirty="0">
              <a:solidFill>
                <a:srgbClr val="000000"/>
              </a:solidFill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6545263" y="4732338"/>
            <a:ext cx="939800" cy="4762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b="1" kern="0">
              <a:solidFill>
                <a:srgbClr val="4B6464"/>
              </a:solidFill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7637463" y="4343401"/>
            <a:ext cx="2163762" cy="815975"/>
          </a:xfrm>
          <a:prstGeom prst="roundRect">
            <a:avLst>
              <a:gd name="adj" fmla="val 16667"/>
            </a:avLst>
          </a:prstGeom>
          <a:gradFill rotWithShape="0">
            <a:gsLst>
              <a:gs pos="50000">
                <a:srgbClr val="939597"/>
              </a:gs>
              <a:gs pos="100000">
                <a:srgbClr val="38455D"/>
              </a:gs>
            </a:gsLst>
            <a:lin ang="5400000" scaled="1"/>
          </a:gra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kern="0" dirty="0">
                <a:solidFill>
                  <a:srgbClr val="FFFFFF"/>
                </a:solidFill>
              </a:rPr>
              <a:t>T</a:t>
            </a:r>
            <a:r>
              <a:rPr lang="en-GB" sz="1600" kern="0" dirty="0" err="1">
                <a:solidFill>
                  <a:srgbClr val="FFFFFF"/>
                </a:solidFill>
              </a:rPr>
              <a:t>olterodine</a:t>
            </a:r>
            <a:r>
              <a:rPr lang="en-GB" sz="1600" kern="0" dirty="0">
                <a:solidFill>
                  <a:srgbClr val="FFFFFF"/>
                </a:solidFill>
              </a:rPr>
              <a:t> ER </a:t>
            </a:r>
            <a:r>
              <a:rPr lang="en-GB" sz="1600" b="1" kern="0" dirty="0">
                <a:solidFill>
                  <a:srgbClr val="FFFFFF"/>
                </a:solidFill>
              </a:rPr>
              <a:t>not licensed</a:t>
            </a:r>
            <a:r>
              <a:rPr lang="en-GB" sz="1600" kern="0" dirty="0">
                <a:solidFill>
                  <a:srgbClr val="FFFFFF"/>
                </a:solidFill>
              </a:rPr>
              <a:t> for dose increase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880617" y="5918163"/>
            <a:ext cx="453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dirty="0" err="1"/>
              <a:t>Chapple</a:t>
            </a:r>
            <a:r>
              <a:rPr lang="en-GB" sz="1000" dirty="0"/>
              <a:t> et al. </a:t>
            </a:r>
            <a:r>
              <a:rPr lang="en-GB" sz="1000" dirty="0" err="1"/>
              <a:t>Eur</a:t>
            </a:r>
            <a:r>
              <a:rPr lang="en-GB" sz="1000" dirty="0"/>
              <a:t> </a:t>
            </a:r>
            <a:r>
              <a:rPr lang="en-GB" sz="1000" dirty="0" err="1"/>
              <a:t>Urol</a:t>
            </a:r>
            <a:r>
              <a:rPr lang="en-GB" sz="1000" dirty="0"/>
              <a:t> 2005; 48: 464</a:t>
            </a:r>
            <a:r>
              <a:rPr lang="en-GB" sz="1000" dirty="0">
                <a:sym typeface="Symbol" pitchFamily="18" charset="2"/>
              </a:rPr>
              <a:t></a:t>
            </a:r>
            <a:r>
              <a:rPr lang="en-GB" sz="1000" dirty="0"/>
              <a:t>470.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dirty="0" err="1"/>
              <a:t>Tolterodine</a:t>
            </a:r>
            <a:r>
              <a:rPr lang="en-US" sz="1000" dirty="0"/>
              <a:t>: </a:t>
            </a:r>
            <a:r>
              <a:rPr lang="en-US" sz="1000" dirty="0">
                <a:hlinkClick r:id="rId2"/>
              </a:rPr>
              <a:t>https://www.medicines.org.uk/e</a:t>
            </a:r>
            <a:r>
              <a:rPr lang="en-US" sz="1000" u="sng" dirty="0">
                <a:hlinkClick r:id="rId2"/>
              </a:rPr>
              <a:t>mc/product/3033</a:t>
            </a:r>
            <a:endParaRPr lang="en-US" sz="1000" dirty="0"/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kern="0" dirty="0">
                <a:solidFill>
                  <a:srgbClr val="808080"/>
                </a:solidFill>
              </a:rPr>
              <a:t> </a:t>
            </a:r>
            <a:endParaRPr lang="en-US" sz="10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54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80616" y="448056"/>
            <a:ext cx="109087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primary and secondary endpoints Summary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25668" y="127664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9pPr>
          </a:lstStyle>
          <a:p>
            <a:pPr>
              <a:buNone/>
              <a:defRPr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  <a:p>
            <a:pPr>
              <a:buNone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number of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micturitions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/24h (primary analysis)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endpoint of the 12-week study,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Solifenacin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5/10mg was at least as effective as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Tolterodine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4mg (p=0.004, non-inferiority testing)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 baseline to endpoint reductions were: </a:t>
            </a:r>
            <a:b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2.45 (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Solifenacin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vs 2.24(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Tolterodine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ER)</a:t>
            </a:r>
          </a:p>
          <a:p>
            <a:pPr marL="0" indent="0">
              <a:buClrTx/>
              <a:buNone/>
              <a:defRPr/>
            </a:pP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None/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on other efficacy variables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Solifenacin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5/10mg was significantly more effective than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Tolterodine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4mg for the majority of other efficacy analyses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Solifenacin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5/10mg was significantly more effective than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Tolterodine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4mg in reducing the number of incontinence pads used per 24h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880617" y="5838593"/>
            <a:ext cx="453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dirty="0" err="1"/>
              <a:t>Chapple</a:t>
            </a:r>
            <a:r>
              <a:rPr lang="en-GB" sz="1000" dirty="0"/>
              <a:t> et al. </a:t>
            </a:r>
            <a:r>
              <a:rPr lang="en-GB" sz="1000" dirty="0" err="1"/>
              <a:t>Eur</a:t>
            </a:r>
            <a:r>
              <a:rPr lang="en-GB" sz="1000" dirty="0"/>
              <a:t> </a:t>
            </a:r>
            <a:r>
              <a:rPr lang="en-GB" sz="1000" dirty="0" err="1"/>
              <a:t>Urol</a:t>
            </a:r>
            <a:r>
              <a:rPr lang="en-GB" sz="1000" dirty="0"/>
              <a:t> 2005; 48: 464</a:t>
            </a:r>
            <a:r>
              <a:rPr lang="en-GB" sz="1000" dirty="0">
                <a:sym typeface="Symbol" pitchFamily="18" charset="2"/>
              </a:rPr>
              <a:t></a:t>
            </a:r>
            <a:r>
              <a:rPr lang="en-GB" sz="1000" dirty="0"/>
              <a:t>470.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dirty="0" err="1"/>
              <a:t>Tolterodine</a:t>
            </a:r>
            <a:r>
              <a:rPr lang="en-US" sz="1000" dirty="0"/>
              <a:t>: </a:t>
            </a:r>
            <a:r>
              <a:rPr lang="en-US" sz="1000" dirty="0">
                <a:hlinkClick r:id="rId2"/>
              </a:rPr>
              <a:t>https://www.medicines.org.uk/e</a:t>
            </a:r>
            <a:r>
              <a:rPr lang="en-US" sz="1000" u="sng" dirty="0">
                <a:hlinkClick r:id="rId2"/>
              </a:rPr>
              <a:t>mc/product/3033</a:t>
            </a:r>
            <a:endParaRPr lang="en-US" sz="1000" dirty="0"/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55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880616" y="448056"/>
            <a:ext cx="109087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Study – Results Secondary endpoints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2633662" y="1879601"/>
            <a:ext cx="9740308" cy="5408304"/>
            <a:chOff x="-873" y="118"/>
            <a:chExt cx="5713" cy="4050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-873" y="118"/>
              <a:ext cx="3911" cy="2490"/>
              <a:chOff x="-873" y="118"/>
              <a:chExt cx="3911" cy="2490"/>
            </a:xfrm>
          </p:grpSpPr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873" y="118"/>
                <a:ext cx="3911" cy="2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192" y="920"/>
                <a:ext cx="584" cy="4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100" b="1" kern="0">
                  <a:solidFill>
                    <a:srgbClr val="4B6464"/>
                  </a:solidFill>
                </a:endParaRPr>
              </a:p>
            </p:txBody>
          </p:sp>
        </p:grp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744" y="3504"/>
              <a:ext cx="4096" cy="6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kern="0">
                <a:solidFill>
                  <a:srgbClr val="4B6464"/>
                </a:solidFill>
              </a:endParaRP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814332" y="5920956"/>
            <a:ext cx="6265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dirty="0" err="1"/>
              <a:t>Chapple</a:t>
            </a:r>
            <a:r>
              <a:rPr lang="en-GB" sz="1000" dirty="0"/>
              <a:t> et al. </a:t>
            </a:r>
            <a:r>
              <a:rPr lang="en-GB" sz="1000" dirty="0" err="1"/>
              <a:t>Eur</a:t>
            </a:r>
            <a:r>
              <a:rPr lang="en-GB" sz="1000" dirty="0"/>
              <a:t> </a:t>
            </a:r>
            <a:r>
              <a:rPr lang="en-GB" sz="1000" dirty="0" err="1"/>
              <a:t>Urol</a:t>
            </a:r>
            <a:r>
              <a:rPr lang="en-GB" sz="1000" dirty="0"/>
              <a:t> 2005; 48: 464</a:t>
            </a:r>
            <a:r>
              <a:rPr lang="en-GB" sz="1000" dirty="0">
                <a:sym typeface="Symbol" pitchFamily="18" charset="2"/>
              </a:rPr>
              <a:t></a:t>
            </a:r>
            <a:r>
              <a:rPr lang="en-GB" sz="1000" dirty="0"/>
              <a:t>470.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dirty="0" err="1"/>
              <a:t>Tolterodine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https://www.medicines.org.uk/e</a:t>
            </a:r>
            <a:r>
              <a:rPr lang="en-US" sz="1000" u="sng" dirty="0">
                <a:hlinkClick r:id="rId3"/>
              </a:rPr>
              <a:t>mc/product/3033</a:t>
            </a:r>
            <a:endParaRPr lang="en-US" sz="1000" dirty="0"/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kern="0" dirty="0">
                <a:solidFill>
                  <a:srgbClr val="000000"/>
                </a:solidFill>
              </a:rPr>
              <a:t> </a:t>
            </a:r>
            <a:endParaRPr lang="en-US" sz="1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56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80616" y="448056"/>
            <a:ext cx="109087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0006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b="0" cap="all" spc="-15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study-conclusions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25668" y="150172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trial clearly showed that flexible dosing with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Solifenacin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(5mg and 10mg) is more effective in reducing (key) OAB symptoms compared with the highest available (and recommended) dose of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Tolterodine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4mg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included statistically significantly greater reductions in episodes of urgency, urge incontinence and overall incontinence, and a larger proportion of incontinent patients achieving continence by study endpoint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765258" y="5904579"/>
            <a:ext cx="453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sz="1000" dirty="0" err="1"/>
              <a:t>Chapple</a:t>
            </a:r>
            <a:r>
              <a:rPr lang="en-GB" sz="1000" dirty="0"/>
              <a:t> et al. </a:t>
            </a:r>
            <a:r>
              <a:rPr lang="en-GB" sz="1000" dirty="0" err="1"/>
              <a:t>Eur</a:t>
            </a:r>
            <a:r>
              <a:rPr lang="en-GB" sz="1000" dirty="0"/>
              <a:t> </a:t>
            </a:r>
            <a:r>
              <a:rPr lang="en-GB" sz="1000" dirty="0" err="1"/>
              <a:t>Urol</a:t>
            </a:r>
            <a:r>
              <a:rPr lang="en-GB" sz="1000" dirty="0"/>
              <a:t> 2005; 48: 464</a:t>
            </a:r>
            <a:r>
              <a:rPr lang="en-GB" sz="1000" dirty="0">
                <a:sym typeface="Symbol" pitchFamily="18" charset="2"/>
              </a:rPr>
              <a:t></a:t>
            </a:r>
            <a:r>
              <a:rPr lang="en-GB" sz="1000" dirty="0"/>
              <a:t>470.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dirty="0" err="1"/>
              <a:t>Tolterodine</a:t>
            </a:r>
            <a:r>
              <a:rPr lang="en-US" sz="1000" dirty="0"/>
              <a:t>: </a:t>
            </a:r>
            <a:r>
              <a:rPr lang="en-US" sz="1000" dirty="0">
                <a:hlinkClick r:id="rId2"/>
              </a:rPr>
              <a:t>https://www.medicines.org.uk/e</a:t>
            </a:r>
            <a:r>
              <a:rPr lang="en-US" sz="1000" u="sng" dirty="0">
                <a:hlinkClick r:id="rId2"/>
              </a:rPr>
              <a:t>mc/product/3033</a:t>
            </a:r>
            <a:endParaRPr lang="en-US" sz="1000" dirty="0"/>
          </a:p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58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80616" y="437013"/>
            <a:ext cx="10908792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cap="all" spc="-15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Posology and method of administration - Method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cap="all" spc="-15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40256" y="155925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•"/>
              <a:defRPr sz="2000">
                <a:solidFill>
                  <a:srgbClr val="4B646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–"/>
              <a:defRPr sz="2000">
                <a:solidFill>
                  <a:srgbClr val="4B6464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00064"/>
              </a:buClr>
              <a:buChar char="»"/>
              <a:defRPr sz="2000">
                <a:solidFill>
                  <a:srgbClr val="4B6464"/>
                </a:solidFill>
                <a:latin typeface="+mn-lt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VESICARE should be taken orally, and should be swallowed whole with liquid</a:t>
            </a:r>
          </a:p>
          <a:p>
            <a:pPr>
              <a:buClrTx/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VESICARE can be taken with or without food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2954" y="2248001"/>
            <a:ext cx="2913479" cy="3704320"/>
          </a:xfrm>
          <a:prstGeom prst="rect">
            <a:avLst/>
          </a:prstGeom>
        </p:spPr>
      </p:pic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1796955" y="6165355"/>
            <a:ext cx="39442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00064"/>
              </a:buClr>
              <a:defRPr/>
            </a:pPr>
            <a:r>
              <a:rPr lang="en-GB" sz="1000" kern="0" dirty="0" err="1">
                <a:solidFill>
                  <a:srgbClr val="808080"/>
                </a:solidFill>
              </a:rPr>
              <a:t>Vesicare</a:t>
            </a:r>
            <a:r>
              <a:rPr lang="en-GB" sz="1000" kern="0" dirty="0">
                <a:solidFill>
                  <a:srgbClr val="808080"/>
                </a:solidFill>
              </a:rPr>
              <a:t>-</a:t>
            </a:r>
            <a:r>
              <a:rPr lang="en-GB" sz="1000" kern="0" dirty="0" err="1">
                <a:solidFill>
                  <a:srgbClr val="808080"/>
                </a:solidFill>
              </a:rPr>
              <a:t>SmPC</a:t>
            </a:r>
            <a:r>
              <a:rPr lang="en-GB" sz="1000" kern="0" dirty="0">
                <a:solidFill>
                  <a:srgbClr val="808080"/>
                </a:solidFill>
              </a:rPr>
              <a:t>-IR-</a:t>
            </a:r>
            <a:r>
              <a:rPr lang="en-GB" sz="1000" kern="0" dirty="0" err="1">
                <a:solidFill>
                  <a:srgbClr val="808080"/>
                </a:solidFill>
              </a:rPr>
              <a:t>en</a:t>
            </a:r>
            <a:r>
              <a:rPr lang="en-GB" sz="1000" kern="0" dirty="0">
                <a:solidFill>
                  <a:srgbClr val="808080"/>
                </a:solidFill>
              </a:rPr>
              <a:t>-August 2019</a:t>
            </a:r>
            <a:endParaRPr lang="en-US" sz="10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0398-C5D1-4C23-8BB8-6DF786637BD0}" type="slidenum">
              <a:rPr lang="en-US" smtClean="0"/>
              <a:t>59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79" y="1849007"/>
            <a:ext cx="5659951" cy="3038958"/>
          </a:xfrm>
          <a:prstGeom prst="rect">
            <a:avLst/>
          </a:prstGeom>
        </p:spPr>
      </p:pic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1796955" y="6165355"/>
            <a:ext cx="39442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00064"/>
              </a:buClr>
              <a:defRPr/>
            </a:pPr>
            <a:r>
              <a:rPr lang="en-GB" sz="1000" kern="0" dirty="0" err="1">
                <a:solidFill>
                  <a:srgbClr val="808080"/>
                </a:solidFill>
              </a:rPr>
              <a:t>Vesicare</a:t>
            </a:r>
            <a:r>
              <a:rPr lang="en-GB" sz="1000" kern="0" dirty="0">
                <a:solidFill>
                  <a:srgbClr val="808080"/>
                </a:solidFill>
              </a:rPr>
              <a:t>-</a:t>
            </a:r>
            <a:r>
              <a:rPr lang="en-GB" sz="1000" kern="0" dirty="0" err="1">
                <a:solidFill>
                  <a:srgbClr val="808080"/>
                </a:solidFill>
              </a:rPr>
              <a:t>SmPC</a:t>
            </a:r>
            <a:r>
              <a:rPr lang="en-GB" sz="1000" kern="0" dirty="0">
                <a:solidFill>
                  <a:srgbClr val="808080"/>
                </a:solidFill>
              </a:rPr>
              <a:t>-IR-</a:t>
            </a:r>
            <a:r>
              <a:rPr lang="en-GB" sz="1000" kern="0" dirty="0" err="1">
                <a:solidFill>
                  <a:srgbClr val="808080"/>
                </a:solidFill>
              </a:rPr>
              <a:t>en</a:t>
            </a:r>
            <a:r>
              <a:rPr lang="en-GB" sz="1000" kern="0" dirty="0">
                <a:solidFill>
                  <a:srgbClr val="808080"/>
                </a:solidFill>
              </a:rPr>
              <a:t>-August 2019</a:t>
            </a:r>
            <a:endParaRPr lang="en-US" sz="1000" kern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72" y="640093"/>
            <a:ext cx="111667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Advantages of </a:t>
            </a:r>
            <a:r>
              <a:rPr lang="en-US" sz="36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suprapubic prostatectomy</a:t>
            </a:r>
          </a:p>
          <a:p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The major advantage of the suprapubic approach over the </a:t>
            </a:r>
            <a:r>
              <a:rPr lang="en-US" sz="3600" b="0" i="0" dirty="0" err="1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approach is that it permits better visualization of the bladder neck and ureteral orifices and is therefore better suited for patients with the following conditions: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Enlarged, protuberant, median prostatic lobe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Concomitant symptomatic bladder diverticulum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Large bladder calculus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Obesity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(to a degree that makes access to the </a:t>
            </a:r>
            <a:r>
              <a:rPr lang="en-US" sz="3600" b="0" i="0" dirty="0" err="1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600" b="0" i="0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space more difficult)</a:t>
            </a:r>
            <a:endParaRPr lang="en-US" sz="3600" b="0" i="0" dirty="0">
              <a:solidFill>
                <a:srgbClr val="2A2A2A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3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6" y="815584"/>
            <a:ext cx="1188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Advantages of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simple perineal 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prostatectomy</a:t>
            </a:r>
          </a:p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Advantages of perineal prostatectomy include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Ability to treat clinically significant </a:t>
            </a:r>
            <a:r>
              <a:rPr lang="en-US" sz="3600" b="0" i="1" u="none" strike="noStrike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prostatic abscess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 and prostatic cysts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Less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postoperative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Ability to avoid the </a:t>
            </a:r>
            <a:r>
              <a:rPr lang="en-US" sz="3600" b="0" i="1" dirty="0" err="1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space</a:t>
            </a:r>
          </a:p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With regard to the last point, above, </a:t>
            </a:r>
            <a:r>
              <a:rPr lang="en-US" sz="3600" b="0" i="1" dirty="0" err="1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or suprapubic surgery is more difficult in patients who have had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prior </a:t>
            </a:r>
            <a:r>
              <a:rPr lang="en-US" sz="3600" b="0" i="1" dirty="0" err="1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retropubic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surgery.</a:t>
            </a:r>
            <a:endParaRPr lang="en-US" sz="3600" b="0" i="1" dirty="0">
              <a:solidFill>
                <a:srgbClr val="FF0000"/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5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1277817"/>
            <a:ext cx="12025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Contraindications to Open (Simple) Prostatectomy</a:t>
            </a:r>
          </a:p>
          <a:p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Open (simple) prostatectomy is contraindicated in the presence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of prostate cancer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. If cancer is suspected, a </a:t>
            </a:r>
            <a:r>
              <a:rPr lang="en-US" sz="3600" b="0" i="1" dirty="0" smtClean="0">
                <a:solidFill>
                  <a:srgbClr val="FF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formal prostate biopsy should be performed</a:t>
            </a:r>
            <a:r>
              <a:rPr lang="en-US" sz="3600" b="0" i="1" dirty="0" smtClean="0">
                <a:solidFill>
                  <a:srgbClr val="2A2A2A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before surgery is considered.</a:t>
            </a:r>
          </a:p>
        </p:txBody>
      </p:sp>
    </p:spTree>
    <p:extLst>
      <p:ext uri="{BB962C8B-B14F-4D97-AF65-F5344CB8AC3E}">
        <p14:creationId xmlns:p14="http://schemas.microsoft.com/office/powerpoint/2010/main" val="15671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72" y="1138582"/>
            <a:ext cx="11868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600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perineal </a:t>
            </a:r>
            <a:r>
              <a:rPr lang="en-US" sz="3600" i="1" dirty="0" smtClean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approach can be </a:t>
            </a:r>
            <a:r>
              <a:rPr lang="en-US" sz="3600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contraindicated </a:t>
            </a:r>
            <a:r>
              <a:rPr lang="en-US" sz="3600" i="1" dirty="0" smtClean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 patients in whom </a:t>
            </a:r>
            <a:r>
              <a:rPr lang="en-US" sz="3600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sexual potency remains </a:t>
            </a:r>
            <a:r>
              <a:rPr lang="en-US" sz="3600" i="1" dirty="0" smtClean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important. In this procedure, the </a:t>
            </a:r>
            <a:r>
              <a:rPr lang="en-US" sz="3600" i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perineal neurovascular anatomy is invaded </a:t>
            </a:r>
            <a:r>
              <a:rPr lang="en-US" sz="3600" i="1" dirty="0" smtClean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more extensively than it is in the other available open techniques</a:t>
            </a:r>
            <a:r>
              <a:rPr lang="en-US" i="1" dirty="0" smtClean="0">
                <a:solidFill>
                  <a:srgbClr val="2A2A2A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1873</Words>
  <Application>Microsoft Office PowerPoint</Application>
  <PresentationFormat>Widescreen</PresentationFormat>
  <Paragraphs>231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Andalus</vt:lpstr>
      <vt:lpstr>Arial</vt:lpstr>
      <vt:lpstr>Calibri</vt:lpstr>
      <vt:lpstr>Calibri Light</vt:lpstr>
      <vt:lpstr>Georgia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Omnic &amp; VESICARE</vt:lpstr>
      <vt:lpstr>Slide with Sample Agenda</vt:lpstr>
      <vt:lpstr>astellas</vt:lpstr>
      <vt:lpstr>ASTELLAS’ HISTORY AND HERITAGE</vt:lpstr>
      <vt:lpstr>Therapeutic focus</vt:lpstr>
      <vt:lpstr>Changing TOMORROW </vt:lpstr>
      <vt:lpstr>PowerPoint Presentation</vt:lpstr>
      <vt:lpstr>oab</vt:lpstr>
      <vt:lpstr>PowerPoint Presentation</vt:lpstr>
      <vt:lpstr>PowerPoint Presentation</vt:lpstr>
      <vt:lpstr>STAR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zomorrodi2017@gmail.com</dc:creator>
  <cp:lastModifiedBy>EPSILON</cp:lastModifiedBy>
  <cp:revision>44</cp:revision>
  <dcterms:created xsi:type="dcterms:W3CDTF">2020-10-11T18:47:38Z</dcterms:created>
  <dcterms:modified xsi:type="dcterms:W3CDTF">2020-10-14T14:25:03Z</dcterms:modified>
</cp:coreProperties>
</file>